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62" r:id="rId6"/>
    <p:sldId id="259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990599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Bookman Old Style" pitchFamily="18" charset="0"/>
              </a:rPr>
              <a:t>Jain Pilgrimage Spots in India</a:t>
            </a:r>
            <a:endParaRPr lang="en-US" sz="2800" dirty="0">
              <a:latin typeface="Bookman Old Style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143000"/>
            <a:ext cx="8382000" cy="54102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pPr marL="514350" indent="-514350" algn="l">
              <a:buFont typeface="+mj-lt"/>
              <a:buAutoNum type="arabicPeriod"/>
            </a:pPr>
            <a:r>
              <a:rPr lang="en-US" sz="2800" b="1" dirty="0" err="1" smtClean="0">
                <a:solidFill>
                  <a:srgbClr val="00B0F0"/>
                </a:solidFill>
                <a:latin typeface="Bookman Old Style" pitchFamily="18" charset="0"/>
              </a:rPr>
              <a:t>Shravanabelagola</a:t>
            </a:r>
            <a:endParaRPr lang="en-US" sz="2800" b="1" dirty="0" smtClean="0">
              <a:solidFill>
                <a:srgbClr val="00B0F0"/>
              </a:solidFill>
              <a:latin typeface="Bookman Old Style" pitchFamily="18" charset="0"/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en-US" sz="2800" b="1" dirty="0" smtClean="0">
                <a:solidFill>
                  <a:srgbClr val="00B0F0"/>
                </a:solidFill>
                <a:latin typeface="Bookman Old Style" pitchFamily="18" charset="0"/>
              </a:rPr>
              <a:t> </a:t>
            </a:r>
            <a:r>
              <a:rPr lang="en-US" sz="2800" b="1" dirty="0" err="1" smtClean="0">
                <a:solidFill>
                  <a:srgbClr val="00B0F0"/>
                </a:solidFill>
                <a:latin typeface="Bookman Old Style" pitchFamily="18" charset="0"/>
              </a:rPr>
              <a:t>Dilwara</a:t>
            </a:r>
            <a:r>
              <a:rPr lang="en-US" sz="2800" b="1" dirty="0" smtClean="0">
                <a:solidFill>
                  <a:srgbClr val="00B0F0"/>
                </a:solidFill>
                <a:latin typeface="Bookman Old Style" pitchFamily="18" charset="0"/>
              </a:rPr>
              <a:t> Temples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2800" b="1" dirty="0" err="1" smtClean="0">
                <a:solidFill>
                  <a:srgbClr val="00B0F0"/>
                </a:solidFill>
                <a:latin typeface="Bookman Old Style" pitchFamily="18" charset="0"/>
              </a:rPr>
              <a:t>Ranakpur</a:t>
            </a:r>
            <a:r>
              <a:rPr lang="en-US" sz="2800" b="1" dirty="0" smtClean="0">
                <a:solidFill>
                  <a:srgbClr val="00B0F0"/>
                </a:solidFill>
                <a:latin typeface="Bookman Old Style" pitchFamily="18" charset="0"/>
              </a:rPr>
              <a:t> Temples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2800" b="1" dirty="0" err="1" smtClean="0">
                <a:solidFill>
                  <a:srgbClr val="00B0F0"/>
                </a:solidFill>
                <a:latin typeface="Bookman Old Style" pitchFamily="18" charset="0"/>
              </a:rPr>
              <a:t>Palitana</a:t>
            </a:r>
            <a:r>
              <a:rPr lang="en-US" sz="2800" dirty="0" smtClean="0">
                <a:solidFill>
                  <a:srgbClr val="00B0F0"/>
                </a:solidFill>
                <a:latin typeface="Bookman Old Style" pitchFamily="18" charset="0"/>
              </a:rPr>
              <a:t>,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2800" b="1" dirty="0" err="1" smtClean="0">
                <a:solidFill>
                  <a:srgbClr val="00B0F0"/>
                </a:solidFill>
              </a:rPr>
              <a:t>Bawangaja</a:t>
            </a:r>
            <a:r>
              <a:rPr lang="en-US" sz="2800" dirty="0" smtClean="0">
                <a:solidFill>
                  <a:srgbClr val="00B0F0"/>
                </a:solidFill>
              </a:rPr>
              <a:t>,</a:t>
            </a:r>
            <a:endParaRPr lang="en-US" sz="2800" b="1" dirty="0" smtClean="0">
              <a:solidFill>
                <a:srgbClr val="00B0F0"/>
              </a:solidFill>
              <a:latin typeface="Bookman Old Style" pitchFamily="18" charset="0"/>
            </a:endParaRPr>
          </a:p>
          <a:p>
            <a:pPr marL="514350" indent="-514350" algn="l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Jain Pilgrimage sites in Karnataka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50292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b="1" dirty="0" smtClean="0"/>
              <a:t>	</a:t>
            </a:r>
            <a:r>
              <a:rPr lang="en-US" sz="2600" b="1" dirty="0" err="1" smtClean="0">
                <a:solidFill>
                  <a:schemeClr val="accent3">
                    <a:lumMod val="75000"/>
                  </a:schemeClr>
                </a:solidFill>
                <a:latin typeface="Bookman Old Style" pitchFamily="18" charset="0"/>
              </a:rPr>
              <a:t>Shravanabelagola</a:t>
            </a:r>
            <a:r>
              <a:rPr lang="en-US" sz="2600" dirty="0" smtClean="0">
                <a:solidFill>
                  <a:schemeClr val="accent3">
                    <a:lumMod val="75000"/>
                  </a:schemeClr>
                </a:solidFill>
                <a:latin typeface="Bookman Old Style" pitchFamily="18" charset="0"/>
              </a:rPr>
              <a:t>, a monumental statue of Saint </a:t>
            </a:r>
            <a:r>
              <a:rPr lang="en-US" sz="2600" dirty="0" err="1" smtClean="0">
                <a:solidFill>
                  <a:schemeClr val="accent3">
                    <a:lumMod val="75000"/>
                  </a:schemeClr>
                </a:solidFill>
                <a:latin typeface="Bookman Old Style" pitchFamily="18" charset="0"/>
              </a:rPr>
              <a:t>Gomateshwar</a:t>
            </a:r>
            <a:r>
              <a:rPr lang="en-US" sz="2600" dirty="0" smtClean="0">
                <a:solidFill>
                  <a:schemeClr val="accent3">
                    <a:lumMod val="75000"/>
                  </a:schemeClr>
                </a:solidFill>
                <a:latin typeface="Bookman Old Style" pitchFamily="18" charset="0"/>
              </a:rPr>
              <a:t> in Hassan </a:t>
            </a:r>
            <a:r>
              <a:rPr lang="en-US" sz="2600" b="1" dirty="0" err="1" smtClean="0">
                <a:solidFill>
                  <a:schemeClr val="accent3">
                    <a:lumMod val="75000"/>
                  </a:schemeClr>
                </a:solidFill>
                <a:latin typeface="Bookman Old Style" pitchFamily="18" charset="0"/>
              </a:rPr>
              <a:t>Shravanbelagola</a:t>
            </a:r>
            <a:r>
              <a:rPr lang="en-US" sz="2600" dirty="0" smtClean="0">
                <a:solidFill>
                  <a:schemeClr val="accent3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br>
              <a:rPr lang="en-US" sz="2600" dirty="0" smtClean="0">
                <a:solidFill>
                  <a:schemeClr val="accent3">
                    <a:lumMod val="75000"/>
                  </a:schemeClr>
                </a:solidFill>
                <a:latin typeface="Bookman Old Style" pitchFamily="18" charset="0"/>
              </a:rPr>
            </a:br>
            <a:r>
              <a:rPr lang="en-US" sz="2600" dirty="0" err="1" smtClean="0">
                <a:solidFill>
                  <a:schemeClr val="accent3">
                    <a:lumMod val="75000"/>
                  </a:schemeClr>
                </a:solidFill>
                <a:latin typeface="Bookman Old Style" pitchFamily="18" charset="0"/>
              </a:rPr>
              <a:t>Shravanbelagola</a:t>
            </a:r>
            <a:r>
              <a:rPr lang="en-US" sz="2600" dirty="0" smtClean="0">
                <a:solidFill>
                  <a:schemeClr val="accent3">
                    <a:lumMod val="75000"/>
                  </a:schemeClr>
                </a:solidFill>
                <a:latin typeface="Bookman Old Style" pitchFamily="18" charset="0"/>
              </a:rPr>
              <a:t> is a great centre for Jain culture. It is situated at a distance of about 100 km from Mysore. </a:t>
            </a:r>
            <a:r>
              <a:rPr lang="en-US" sz="2600" dirty="0" err="1" smtClean="0">
                <a:solidFill>
                  <a:schemeClr val="accent3">
                    <a:lumMod val="75000"/>
                  </a:schemeClr>
                </a:solidFill>
                <a:latin typeface="Bookman Old Style" pitchFamily="18" charset="0"/>
              </a:rPr>
              <a:t>Shravanbelagola</a:t>
            </a:r>
            <a:r>
              <a:rPr lang="en-US" sz="2600" dirty="0" smtClean="0">
                <a:solidFill>
                  <a:schemeClr val="accent3">
                    <a:lumMod val="75000"/>
                  </a:schemeClr>
                </a:solidFill>
                <a:latin typeface="Bookman Old Style" pitchFamily="18" charset="0"/>
              </a:rPr>
              <a:t> is famous for its colossal statue of </a:t>
            </a:r>
            <a:r>
              <a:rPr lang="en-US" sz="2600" dirty="0" err="1" smtClean="0">
                <a:solidFill>
                  <a:schemeClr val="accent3">
                    <a:lumMod val="75000"/>
                  </a:schemeClr>
                </a:solidFill>
                <a:latin typeface="Bookman Old Style" pitchFamily="18" charset="0"/>
              </a:rPr>
              <a:t>Gomateshwara</a:t>
            </a:r>
            <a:r>
              <a:rPr lang="en-US" sz="2600" dirty="0" smtClean="0">
                <a:solidFill>
                  <a:schemeClr val="accent3">
                    <a:lumMod val="75000"/>
                  </a:schemeClr>
                </a:solidFill>
                <a:latin typeface="Bookman Old Style" pitchFamily="18" charset="0"/>
              </a:rPr>
              <a:t>, who is also referred to as Lord </a:t>
            </a:r>
            <a:r>
              <a:rPr lang="en-US" sz="2600" dirty="0" err="1" smtClean="0">
                <a:solidFill>
                  <a:schemeClr val="accent3">
                    <a:lumMod val="75000"/>
                  </a:schemeClr>
                </a:solidFill>
                <a:latin typeface="Bookman Old Style" pitchFamily="18" charset="0"/>
              </a:rPr>
              <a:t>Bahubali</a:t>
            </a:r>
            <a:r>
              <a:rPr lang="en-US" sz="2600" dirty="0" smtClean="0">
                <a:solidFill>
                  <a:schemeClr val="accent3">
                    <a:lumMod val="75000"/>
                  </a:schemeClr>
                </a:solidFill>
                <a:latin typeface="Bookman Old Style" pitchFamily="18" charset="0"/>
              </a:rPr>
              <a:t>. The statue is carved out of monolithic stone and is 17 meter high. </a:t>
            </a:r>
            <a:endParaRPr lang="en-US" dirty="0" smtClean="0">
              <a:solidFill>
                <a:schemeClr val="accent3">
                  <a:lumMod val="75000"/>
                </a:schemeClr>
              </a:solidFill>
              <a:latin typeface="Bookman Old Style" pitchFamily="18" charset="0"/>
            </a:endParaRP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8400" y="4876800"/>
            <a:ext cx="2562225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0400" y="4876800"/>
            <a:ext cx="22860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Jain Pilgrimage sites in Rajasthan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  <a:latin typeface="Bookman Old Style" pitchFamily="18" charset="0"/>
              </a:rPr>
              <a:t>    </a:t>
            </a:r>
            <a:r>
              <a:rPr lang="en-US" b="1" dirty="0" err="1" smtClean="0">
                <a:solidFill>
                  <a:srgbClr val="C00000"/>
                </a:solidFill>
                <a:latin typeface="Bookman Old Style" pitchFamily="18" charset="0"/>
              </a:rPr>
              <a:t>Dilwara</a:t>
            </a:r>
            <a:r>
              <a:rPr lang="en-US" b="1" dirty="0" smtClean="0">
                <a:solidFill>
                  <a:srgbClr val="C00000"/>
                </a:solidFill>
                <a:latin typeface="Bookman Old Style" pitchFamily="18" charset="0"/>
              </a:rPr>
              <a:t> Temples</a:t>
            </a:r>
            <a:r>
              <a:rPr lang="en-US" dirty="0" smtClean="0">
                <a:solidFill>
                  <a:srgbClr val="C00000"/>
                </a:solidFill>
                <a:latin typeface="Bookman Old Style" pitchFamily="18" charset="0"/>
              </a:rPr>
              <a:t>, complex of white marble Jain temples on Mount Abu,</a:t>
            </a:r>
            <a:r>
              <a:rPr lang="en-US" b="1" dirty="0" smtClean="0">
                <a:solidFill>
                  <a:srgbClr val="C00000"/>
                </a:solidFill>
                <a:latin typeface="Bookman Old Style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Bookman Old Style" pitchFamily="18" charset="0"/>
              </a:rPr>
              <a:t>Dilwara</a:t>
            </a:r>
            <a:r>
              <a:rPr lang="en-US" b="1" dirty="0" smtClean="0">
                <a:solidFill>
                  <a:srgbClr val="C00000"/>
                </a:solidFill>
                <a:latin typeface="Bookman Old Style" pitchFamily="18" charset="0"/>
              </a:rPr>
              <a:t> Temples, Rajasthan</a:t>
            </a:r>
            <a:r>
              <a:rPr lang="en-US" dirty="0" smtClean="0">
                <a:solidFill>
                  <a:srgbClr val="C00000"/>
                </a:solidFill>
                <a:latin typeface="Bookman Old Style" pitchFamily="18" charset="0"/>
              </a:rPr>
              <a:t/>
            </a:r>
            <a:br>
              <a:rPr lang="en-US" dirty="0" smtClean="0">
                <a:solidFill>
                  <a:srgbClr val="C00000"/>
                </a:solidFill>
                <a:latin typeface="Bookman Old Style" pitchFamily="18" charset="0"/>
              </a:rPr>
            </a:br>
            <a:r>
              <a:rPr lang="en-US" dirty="0" smtClean="0">
                <a:solidFill>
                  <a:srgbClr val="C00000"/>
                </a:solidFill>
                <a:latin typeface="Bookman Old Style" pitchFamily="18" charset="0"/>
              </a:rPr>
              <a:t>The </a:t>
            </a:r>
            <a:r>
              <a:rPr lang="en-US" dirty="0" err="1" smtClean="0">
                <a:solidFill>
                  <a:srgbClr val="C00000"/>
                </a:solidFill>
                <a:latin typeface="Bookman Old Style" pitchFamily="18" charset="0"/>
              </a:rPr>
              <a:t>Dilwara</a:t>
            </a:r>
            <a:r>
              <a:rPr lang="en-US" dirty="0" smtClean="0">
                <a:solidFill>
                  <a:srgbClr val="C00000"/>
                </a:solidFill>
                <a:latin typeface="Bookman Old Style" pitchFamily="18" charset="0"/>
              </a:rPr>
              <a:t> temples are located around Mount Abu, a famous Hill station of Rajasthan. The </a:t>
            </a:r>
            <a:r>
              <a:rPr lang="en-US" dirty="0" err="1" smtClean="0">
                <a:solidFill>
                  <a:srgbClr val="C00000"/>
                </a:solidFill>
                <a:latin typeface="Bookman Old Style" pitchFamily="18" charset="0"/>
              </a:rPr>
              <a:t>Dilwara</a:t>
            </a:r>
            <a:r>
              <a:rPr lang="en-US" dirty="0" smtClean="0">
                <a:solidFill>
                  <a:srgbClr val="C00000"/>
                </a:solidFill>
                <a:latin typeface="Bookman Old Style" pitchFamily="18" charset="0"/>
              </a:rPr>
              <a:t> temples date back to the 11th to the 13th century AD and are famous world-wide for spectacular use of marble. The renowned marble temples of </a:t>
            </a:r>
            <a:r>
              <a:rPr lang="en-US" dirty="0" err="1" smtClean="0">
                <a:solidFill>
                  <a:srgbClr val="C00000"/>
                </a:solidFill>
                <a:latin typeface="Bookman Old Style" pitchFamily="18" charset="0"/>
              </a:rPr>
              <a:t>Dilwara</a:t>
            </a:r>
            <a:r>
              <a:rPr lang="en-US" dirty="0" smtClean="0">
                <a:solidFill>
                  <a:srgbClr val="C00000"/>
                </a:solidFill>
                <a:latin typeface="Bookman Old Style" pitchFamily="18" charset="0"/>
              </a:rPr>
              <a:t>. They are an awesome blend of simple beauty and wonderful grace. The marble temples have an opulent entranceway </a:t>
            </a:r>
            <a:r>
              <a:rPr lang="en-US" dirty="0" smtClean="0">
                <a:latin typeface="Bookman Old Style" pitchFamily="18" charset="0"/>
              </a:rPr>
              <a:t/>
            </a:r>
            <a:br>
              <a:rPr lang="en-US" dirty="0" smtClean="0">
                <a:latin typeface="Bookman Old Style" pitchFamily="18" charset="0"/>
              </a:rPr>
            </a:br>
            <a:endParaRPr lang="en-US" dirty="0" smtClean="0">
              <a:latin typeface="Bookman Old Style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05200" y="838200"/>
            <a:ext cx="32004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838200"/>
            <a:ext cx="29718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38600" y="3886200"/>
            <a:ext cx="238125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705600" y="2362200"/>
            <a:ext cx="22860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57200" y="3810000"/>
            <a:ext cx="260985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dirty="0" smtClean="0"/>
              <a:t>	</a:t>
            </a:r>
            <a:r>
              <a:rPr lang="en-US" b="1" dirty="0" err="1" smtClean="0">
                <a:solidFill>
                  <a:srgbClr val="7030A0"/>
                </a:solidFill>
                <a:latin typeface="Bookman Old Style" pitchFamily="18" charset="0"/>
              </a:rPr>
              <a:t>Ranakpur</a:t>
            </a:r>
            <a:r>
              <a:rPr lang="en-US" b="1" dirty="0" smtClean="0">
                <a:solidFill>
                  <a:srgbClr val="7030A0"/>
                </a:solidFill>
                <a:latin typeface="Bookman Old Style" pitchFamily="18" charset="0"/>
              </a:rPr>
              <a:t> Temples</a:t>
            </a:r>
            <a:r>
              <a:rPr lang="en-US" dirty="0" smtClean="0">
                <a:solidFill>
                  <a:srgbClr val="7030A0"/>
                </a:solidFill>
                <a:latin typeface="Bookman Old Style" pitchFamily="18" charset="0"/>
              </a:rPr>
              <a:t>, </a:t>
            </a:r>
            <a:r>
              <a:rPr lang="en-US" b="1" dirty="0" smtClean="0">
                <a:solidFill>
                  <a:srgbClr val="7030A0"/>
                </a:solidFill>
                <a:latin typeface="Bookman Old Style" pitchFamily="18" charset="0"/>
              </a:rPr>
              <a:t>Rajasthan</a:t>
            </a:r>
            <a:r>
              <a:rPr lang="en-US" dirty="0" smtClean="0">
                <a:solidFill>
                  <a:srgbClr val="7030A0"/>
                </a:solidFill>
                <a:latin typeface="Bookman Old Style" pitchFamily="18" charset="0"/>
              </a:rPr>
              <a:t> extensive complex of white marble Jain temples in </a:t>
            </a:r>
            <a:r>
              <a:rPr lang="en-US" dirty="0" err="1" smtClean="0">
                <a:solidFill>
                  <a:srgbClr val="7030A0"/>
                </a:solidFill>
                <a:latin typeface="Bookman Old Style" pitchFamily="18" charset="0"/>
              </a:rPr>
              <a:t>Ranakpur</a:t>
            </a:r>
            <a:r>
              <a:rPr lang="en-US" dirty="0" smtClean="0">
                <a:solidFill>
                  <a:srgbClr val="7030A0"/>
                </a:solidFill>
                <a:latin typeface="Bookman Old Style" pitchFamily="18" charset="0"/>
              </a:rPr>
              <a:t>,  It has a 78 cm high copper-colored idol of </a:t>
            </a:r>
            <a:r>
              <a:rPr lang="en-US" dirty="0" err="1" smtClean="0">
                <a:solidFill>
                  <a:srgbClr val="7030A0"/>
                </a:solidFill>
                <a:latin typeface="Bookman Old Style" pitchFamily="18" charset="0"/>
              </a:rPr>
              <a:t>Mahavir</a:t>
            </a:r>
            <a:r>
              <a:rPr lang="en-US" dirty="0" smtClean="0">
                <a:solidFill>
                  <a:srgbClr val="7030A0"/>
                </a:solidFill>
                <a:latin typeface="Bookman Old Style" pitchFamily="18" charset="0"/>
              </a:rPr>
              <a:t> in the </a:t>
            </a:r>
            <a:r>
              <a:rPr lang="en-US" dirty="0" err="1" smtClean="0">
                <a:solidFill>
                  <a:srgbClr val="7030A0"/>
                </a:solidFill>
                <a:latin typeface="Bookman Old Style" pitchFamily="18" charset="0"/>
              </a:rPr>
              <a:t>Padmasana</a:t>
            </a:r>
            <a:r>
              <a:rPr lang="en-US" dirty="0" smtClean="0">
                <a:solidFill>
                  <a:srgbClr val="7030A0"/>
                </a:solidFill>
                <a:latin typeface="Bookman Old Style" pitchFamily="18" charset="0"/>
              </a:rPr>
              <a:t> posture. About 175 km away from </a:t>
            </a:r>
            <a:r>
              <a:rPr lang="en-US" dirty="0" err="1" smtClean="0">
                <a:solidFill>
                  <a:srgbClr val="7030A0"/>
                </a:solidFill>
                <a:latin typeface="Bookman Old Style" pitchFamily="18" charset="0"/>
              </a:rPr>
              <a:t>Jaipur</a:t>
            </a:r>
            <a:r>
              <a:rPr lang="en-US" dirty="0" smtClean="0">
                <a:solidFill>
                  <a:srgbClr val="7030A0"/>
                </a:solidFill>
                <a:latin typeface="Bookman Old Style" pitchFamily="18" charset="0"/>
              </a:rPr>
              <a:t>, it is the most visited temple in Rajasthan, </a:t>
            </a:r>
            <a:r>
              <a:rPr lang="en-US" b="1" dirty="0" err="1" smtClean="0">
                <a:solidFill>
                  <a:srgbClr val="7030A0"/>
                </a:solidFill>
                <a:latin typeface="Bookman Old Style" pitchFamily="18" charset="0"/>
              </a:rPr>
              <a:t>Ranakpur</a:t>
            </a:r>
            <a:r>
              <a:rPr lang="en-US" b="1" dirty="0" smtClean="0">
                <a:solidFill>
                  <a:srgbClr val="7030A0"/>
                </a:solidFill>
                <a:latin typeface="Bookman Old Style" pitchFamily="18" charset="0"/>
              </a:rPr>
              <a:t>, </a:t>
            </a:r>
            <a:r>
              <a:rPr lang="en-US" dirty="0" smtClean="0">
                <a:solidFill>
                  <a:srgbClr val="7030A0"/>
                </a:solidFill>
                <a:latin typeface="Bookman Old Style" pitchFamily="18" charset="0"/>
              </a:rPr>
              <a:t/>
            </a:r>
            <a:br>
              <a:rPr lang="en-US" dirty="0" smtClean="0">
                <a:solidFill>
                  <a:srgbClr val="7030A0"/>
                </a:solidFill>
                <a:latin typeface="Bookman Old Style" pitchFamily="18" charset="0"/>
              </a:rPr>
            </a:br>
            <a:r>
              <a:rPr lang="en-US" dirty="0" err="1" smtClean="0">
                <a:solidFill>
                  <a:srgbClr val="7030A0"/>
                </a:solidFill>
                <a:latin typeface="Bookman Old Style" pitchFamily="18" charset="0"/>
              </a:rPr>
              <a:t>Ranakpur</a:t>
            </a:r>
            <a:r>
              <a:rPr lang="en-US" dirty="0" smtClean="0">
                <a:solidFill>
                  <a:srgbClr val="7030A0"/>
                </a:solidFill>
                <a:latin typeface="Bookman Old Style" pitchFamily="18" charset="0"/>
              </a:rPr>
              <a:t> is located in Rajasthan. It is one of the five most important pilgrimage sites of Jainism. </a:t>
            </a:r>
            <a:r>
              <a:rPr lang="en-US" dirty="0" err="1" smtClean="0">
                <a:solidFill>
                  <a:srgbClr val="7030A0"/>
                </a:solidFill>
                <a:latin typeface="Bookman Old Style" pitchFamily="18" charset="0"/>
              </a:rPr>
              <a:t>Ranakpur</a:t>
            </a:r>
            <a:r>
              <a:rPr lang="en-US" dirty="0" smtClean="0">
                <a:solidFill>
                  <a:srgbClr val="7030A0"/>
                </a:solidFill>
                <a:latin typeface="Bookman Old Style" pitchFamily="18" charset="0"/>
              </a:rPr>
              <a:t> is probably the most extensive of Jain temples in India, covering 40,000 square feet (3600m). The </a:t>
            </a:r>
            <a:r>
              <a:rPr lang="en-US" dirty="0" err="1" smtClean="0">
                <a:solidFill>
                  <a:srgbClr val="7030A0"/>
                </a:solidFill>
                <a:latin typeface="Bookman Old Style" pitchFamily="18" charset="0"/>
              </a:rPr>
              <a:t>Ranakpur</a:t>
            </a:r>
            <a:r>
              <a:rPr lang="en-US" dirty="0" smtClean="0">
                <a:solidFill>
                  <a:srgbClr val="7030A0"/>
                </a:solidFill>
                <a:latin typeface="Bookman Old Style" pitchFamily="18" charset="0"/>
              </a:rPr>
              <a:t> temple can be called a treasure house of pillars. The pillars are arranged in such a manner that none of them obstructs the view of the pilgrims wishing to have a `</a:t>
            </a:r>
            <a:r>
              <a:rPr lang="en-US" dirty="0" err="1" smtClean="0">
                <a:solidFill>
                  <a:srgbClr val="7030A0"/>
                </a:solidFill>
                <a:latin typeface="Bookman Old Style" pitchFamily="18" charset="0"/>
              </a:rPr>
              <a:t>Darshan</a:t>
            </a:r>
            <a:r>
              <a:rPr lang="en-US" dirty="0" smtClean="0">
                <a:solidFill>
                  <a:srgbClr val="7030A0"/>
                </a:solidFill>
                <a:latin typeface="Bookman Old Style" pitchFamily="18" charset="0"/>
              </a:rPr>
              <a:t>' (glimpse). From any corner of the temple one can easily view the Lord's image. It is believed that there are about 1444 pillars in the </a:t>
            </a:r>
            <a:r>
              <a:rPr lang="en-US" dirty="0" err="1" smtClean="0">
                <a:solidFill>
                  <a:srgbClr val="7030A0"/>
                </a:solidFill>
                <a:latin typeface="Bookman Old Style" pitchFamily="18" charset="0"/>
              </a:rPr>
              <a:t>Ranakpur</a:t>
            </a:r>
            <a:r>
              <a:rPr lang="en-US" dirty="0" smtClean="0">
                <a:solidFill>
                  <a:srgbClr val="7030A0"/>
                </a:solidFill>
                <a:latin typeface="Bookman Old Style" pitchFamily="18" charset="0"/>
              </a:rPr>
              <a:t> temple. </a:t>
            </a:r>
            <a:br>
              <a:rPr lang="en-US" dirty="0" smtClean="0">
                <a:solidFill>
                  <a:srgbClr val="7030A0"/>
                </a:solidFill>
                <a:latin typeface="Bookman Old Style" pitchFamily="18" charset="0"/>
              </a:rPr>
            </a:br>
            <a:endParaRPr lang="en-US" dirty="0" smtClean="0">
              <a:solidFill>
                <a:srgbClr val="7030A0"/>
              </a:solidFill>
              <a:latin typeface="Bookman Old Style" pitchFamily="18" charset="0"/>
            </a:endParaRP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4876800"/>
            <a:ext cx="2619375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24200" y="4876800"/>
            <a:ext cx="2647950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72200" y="4876800"/>
            <a:ext cx="2619375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Jain Pilgrimage sites in Gujarat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Bookman Old Style" pitchFamily="18" charset="0"/>
              </a:rPr>
              <a:t>Palitana</a:t>
            </a:r>
            <a:r>
              <a:rPr lang="en-US" sz="2400" dirty="0" smtClean="0">
                <a:solidFill>
                  <a:srgbClr val="FF0000"/>
                </a:solidFill>
                <a:latin typeface="Bookman Old Style" pitchFamily="18" charset="0"/>
              </a:rPr>
              <a:t>, most visited Jain temple in Gujarat, </a:t>
            </a:r>
            <a:endParaRPr lang="en-US" sz="2400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2209800"/>
            <a:ext cx="2466975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57600" y="2209800"/>
            <a:ext cx="2466975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4495800"/>
            <a:ext cx="2638425" cy="173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Jain Pilgrimage sites in Madhya Pradesh 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</a:t>
            </a:r>
            <a:r>
              <a:rPr 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Bawangaja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a complex of 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Jain temples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and monumental statues in </a:t>
            </a:r>
            <a:r>
              <a:rPr lang="en-US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Barwani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District, 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Gwalior's fort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is home to dozens of Jain rock-cut sculptures.</a:t>
            </a:r>
          </a:p>
          <a:p>
            <a:pPr>
              <a:buNone/>
            </a:pP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3581400"/>
            <a:ext cx="1657350" cy="276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0" y="3886200"/>
            <a:ext cx="31623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77025" y="3429000"/>
            <a:ext cx="2162175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90</Words>
  <Application>Microsoft Office PowerPoint</Application>
  <PresentationFormat>On-screen Show (4:3)</PresentationFormat>
  <Paragraphs>16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Jain Pilgrimage Spots in India</vt:lpstr>
      <vt:lpstr>Jain Pilgrimage sites in Karnataka</vt:lpstr>
      <vt:lpstr>Jain Pilgrimage sites in Rajasthan</vt:lpstr>
      <vt:lpstr>Slide 4</vt:lpstr>
      <vt:lpstr>Slide 5</vt:lpstr>
      <vt:lpstr>Jain Pilgrimage sites in Gujarat</vt:lpstr>
      <vt:lpstr>Jain Pilgrimage sites in Madhya Pradesh :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Jain Pilgrimage Spots in India</dc:title>
  <dc:creator/>
  <cp:lastModifiedBy>staff</cp:lastModifiedBy>
  <cp:revision>9</cp:revision>
  <dcterms:created xsi:type="dcterms:W3CDTF">2006-08-16T00:00:00Z</dcterms:created>
  <dcterms:modified xsi:type="dcterms:W3CDTF">2015-12-03T03:08:15Z</dcterms:modified>
</cp:coreProperties>
</file>